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1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15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6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17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37"/>
  </p:notesMasterIdLst>
  <p:sldIdLst>
    <p:sldId id="346" r:id="rId22"/>
    <p:sldId id="342" r:id="rId23"/>
    <p:sldId id="377" r:id="rId24"/>
    <p:sldId id="343" r:id="rId25"/>
    <p:sldId id="344" r:id="rId26"/>
    <p:sldId id="347" r:id="rId27"/>
    <p:sldId id="348" r:id="rId28"/>
    <p:sldId id="378" r:id="rId29"/>
    <p:sldId id="379" r:id="rId30"/>
    <p:sldId id="382" r:id="rId31"/>
    <p:sldId id="383" r:id="rId32"/>
    <p:sldId id="358" r:id="rId33"/>
    <p:sldId id="381" r:id="rId34"/>
    <p:sldId id="380" r:id="rId35"/>
    <p:sldId id="35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>
            <p14:sldId id="346"/>
            <p14:sldId id="342"/>
            <p14:sldId id="377"/>
            <p14:sldId id="343"/>
            <p14:sldId id="344"/>
            <p14:sldId id="347"/>
            <p14:sldId id="348"/>
            <p14:sldId id="378"/>
            <p14:sldId id="379"/>
            <p14:sldId id="382"/>
            <p14:sldId id="383"/>
            <p14:sldId id="358"/>
            <p14:sldId id="381"/>
            <p14:sldId id="380"/>
            <p14:sldId id="3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5"/>
    <p:restoredTop sz="67773" autoAdjust="0"/>
  </p:normalViewPr>
  <p:slideViewPr>
    <p:cSldViewPr snapToGrid="0">
      <p:cViewPr varScale="1">
        <p:scale>
          <a:sx n="53" d="100"/>
          <a:sy n="53" d="100"/>
        </p:scale>
        <p:origin x="2045" y="43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329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viewProps" Target="viewProps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8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17/03/2025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60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279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Alternative to SDL4J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&lt;dependency&gt;</a:t>
            </a:r>
          </a:p>
          <a:p>
            <a:r>
              <a:rPr lang="en-GB" b="1" dirty="0"/>
              <a:t>  &lt;</a:t>
            </a:r>
            <a:r>
              <a:rPr lang="en-GB" b="1" dirty="0" err="1"/>
              <a:t>groupId</a:t>
            </a:r>
            <a:r>
              <a:rPr lang="en-GB" b="1" dirty="0"/>
              <a:t>&gt;</a:t>
            </a:r>
            <a:r>
              <a:rPr lang="en-GB" b="1" dirty="0" err="1"/>
              <a:t>ch.qos.logback</a:t>
            </a:r>
            <a:r>
              <a:rPr lang="en-GB" b="1" dirty="0"/>
              <a:t>&lt;/</a:t>
            </a:r>
            <a:r>
              <a:rPr lang="en-GB" b="1" dirty="0" err="1"/>
              <a:t>groupId</a:t>
            </a:r>
            <a:r>
              <a:rPr lang="en-GB" b="1" dirty="0"/>
              <a:t>&gt;</a:t>
            </a:r>
          </a:p>
          <a:p>
            <a:r>
              <a:rPr lang="en-GB" b="1" dirty="0"/>
              <a:t>  &lt;</a:t>
            </a:r>
            <a:r>
              <a:rPr lang="en-GB" b="1" dirty="0" err="1"/>
              <a:t>artifactId</a:t>
            </a:r>
            <a:r>
              <a:rPr lang="en-GB" b="1" dirty="0"/>
              <a:t>&gt;</a:t>
            </a:r>
            <a:r>
              <a:rPr lang="en-GB" b="1" dirty="0" err="1"/>
              <a:t>logback</a:t>
            </a:r>
            <a:r>
              <a:rPr lang="en-GB" b="1" dirty="0"/>
              <a:t>-classic&lt;/</a:t>
            </a:r>
            <a:r>
              <a:rPr lang="en-GB" b="1" dirty="0" err="1"/>
              <a:t>artifactId</a:t>
            </a:r>
            <a:r>
              <a:rPr lang="en-GB" b="1" dirty="0"/>
              <a:t>&gt;</a:t>
            </a:r>
          </a:p>
          <a:p>
            <a:r>
              <a:rPr lang="en-GB" b="1" dirty="0"/>
              <a:t>  &lt;version&gt;1.2.11&lt;/version&gt;</a:t>
            </a:r>
          </a:p>
          <a:p>
            <a:r>
              <a:rPr lang="en-GB" b="1" dirty="0"/>
              <a:t>&lt;/dependency&gt;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52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4F042-6F9B-04C6-06FE-268619670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56AB2F-752F-5217-0066-B5752AFD4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303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A72C3-1367-F721-45D8-1E894BF4F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DC847-C747-CAAD-56E2-4776A02C6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49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2.png"/><Relationship Id="rId4" Type="http://schemas.openxmlformats.org/officeDocument/2006/relationships/image" Target="../media/image103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2.png"/><Relationship Id="rId4" Type="http://schemas.openxmlformats.org/officeDocument/2006/relationships/image" Target="../media/image109.emf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2.png"/><Relationship Id="rId4" Type="http://schemas.openxmlformats.org/officeDocument/2006/relationships/image" Target="../media/image73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2.png"/><Relationship Id="rId4" Type="http://schemas.openxmlformats.org/officeDocument/2006/relationships/image" Target="../media/image79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2.png"/><Relationship Id="rId4" Type="http://schemas.openxmlformats.org/officeDocument/2006/relationships/image" Target="../media/image85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2.png"/><Relationship Id="rId4" Type="http://schemas.openxmlformats.org/officeDocument/2006/relationships/image" Target="../media/image91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2.png"/><Relationship Id="rId4" Type="http://schemas.openxmlformats.org/officeDocument/2006/relationships/image" Target="../media/image97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2001/XMLSchema-instance" TargetMode="External"/><Relationship Id="rId2" Type="http://schemas.openxmlformats.org/officeDocument/2006/relationships/hyperlink" Target="http://maven.apache.org/POM/4.0.0" TargetMode="Externa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downloads/?form=MG0AV3" TargetMode="External"/><Relationship Id="rId2" Type="http://schemas.openxmlformats.org/officeDocument/2006/relationships/hyperlink" Target="https://developer.chrome.com/docs/chromedriver/downloads?form=MG0AV3" TargetMode="Externa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AFF5E3-36CB-6F8E-3AB5-3728151C06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Selenium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BF5C4A-A1D5-95FC-E675-9BA713E7C3A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fld id="{F3469444-D02B-D446-9CF8-19DEDDE073D1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06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EE2D5-1BA2-EA8F-4FBF-43DA56B13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Code in Java Maven app – Set dependencies in pom.xml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E1033E-999D-065B-E950-C7CBB7BB6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362892"/>
          </a:xfrm>
        </p:spPr>
        <p:txBody>
          <a:bodyPr/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xmlns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  <a:hlinkClick r:id="rId2"/>
              </a:rPr>
              <a:t>http://maven.apache.org/POM/4.0.0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xmlns:xsi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  <a:hlinkClick r:id="rId3"/>
              </a:rPr>
              <a:t>http://www.w3.org/2001/XMLSchema-instance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xsi:schemaLocation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http://maven.apache.org/POM/4.0.0 http://maven.apache.org/xsd/maven-4.0.0.xsd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GB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modelVersion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4.0.0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modelVersion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&lt;</a:t>
            </a:r>
            <a:r>
              <a:rPr lang="en-GB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groupId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com.example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groupId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artifactId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minimal-selenium-project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artifactId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version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1.0-SNAPSHOT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A31515"/>
                </a:solidFill>
                <a:latin typeface="Consolas" panose="020B0609020204030204" pitchFamily="49" charset="0"/>
              </a:rPr>
              <a:t>version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dependencies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dependency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groupId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org.seleniumhq.selenium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groupId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artifactId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selenium-java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artifactId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version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4.10.0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version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dependency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2144F-EC37-A8D8-1968-8F822682E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97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D1FC-4646-F58A-54C1-CF74886BB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Pom.xml dependencies…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0AA1C-12B0-F501-2B35-813DB50C84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&lt;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groupId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io.github.bonigarcia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groupId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webdrivermanager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version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5.9.3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version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&lt;!--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Use the latest version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--&gt;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groupId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org.slf4j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groupId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slf4j-simple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version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2.0.6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version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dependencies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4B82D0-FC6A-7999-11A8-AEA2C33F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46D2CCC2-9E8B-1013-A36C-3FDA2E86F7DC}"/>
              </a:ext>
            </a:extLst>
          </p:cNvPr>
          <p:cNvSpPr/>
          <p:nvPr/>
        </p:nvSpPr>
        <p:spPr>
          <a:xfrm>
            <a:off x="4173793" y="5161935"/>
            <a:ext cx="3844414" cy="632578"/>
          </a:xfrm>
          <a:prstGeom prst="wedgeRoundRectCallout">
            <a:avLst>
              <a:gd name="adj1" fmla="val -29868"/>
              <a:gd name="adj2" fmla="val -65699"/>
              <a:gd name="adj3" fmla="val 16667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Optional</a:t>
            </a:r>
            <a:r>
              <a:rPr lang="en-GB" sz="1400" dirty="0"/>
              <a:t>: SLF4J (Simple Logging Facade for Java) </a:t>
            </a:r>
            <a:br>
              <a:rPr lang="en-GB" sz="1400" dirty="0"/>
            </a:br>
            <a:r>
              <a:rPr lang="en-GB" sz="1400" dirty="0"/>
              <a:t>You can provide a logging library for it to work.</a:t>
            </a:r>
          </a:p>
        </p:txBody>
      </p:sp>
    </p:spTree>
    <p:extLst>
      <p:ext uri="{BB962C8B-B14F-4D97-AF65-F5344CB8AC3E}">
        <p14:creationId xmlns:p14="http://schemas.microsoft.com/office/powerpoint/2010/main" val="1271270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6D974-7958-D955-6892-2810B2102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E9D41D-5990-8B9D-E4D2-152FD07021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Sample exported code in Java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50662-22DC-2F6A-E799-5E08BC380E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11423613" cy="4348715"/>
          </a:xfrm>
        </p:spPr>
        <p:txBody>
          <a:bodyPr/>
          <a:lstStyle/>
          <a:p>
            <a:r>
              <a:rPr lang="en-US" dirty="0"/>
              <a:t>Imports</a:t>
            </a:r>
          </a:p>
          <a:p>
            <a:endParaRPr lang="en-US" dirty="0"/>
          </a:p>
          <a:p>
            <a:pPr marL="0" marR="0"/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java.time.Duration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/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org.openqa.selenium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.*;</a:t>
            </a:r>
          </a:p>
          <a:p>
            <a:pPr marL="0" marR="0"/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org.openqa.selenium.WebDriver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/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org.openqa.selenium.firefox.FirefoxDriver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/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org.openqa.selenium.support.ui.ExpectedConditions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/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org.openqa.selenium.support.ui.WebDriverWait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69C3E1-B802-7060-1C28-E916FFF16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07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BA147-BA6B-B3D8-E59F-97DD8617B7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Code sample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99689-67EF-E109-A684-8EF62E1BEC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5430" y="1575792"/>
            <a:ext cx="10440389" cy="4421886"/>
          </a:xfr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marR="0"/>
            <a:r>
              <a:rPr lang="en-GB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WebDriver </a:t>
            </a:r>
            <a:r>
              <a:rPr lang="en-GB" sz="16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/>
            <a:r>
              <a:rPr lang="en-GB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GB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JavascriptExecutor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u="sng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FirefoxDriver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JavascriptExecutor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6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"https://www.qa.com/"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.findElement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GB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linkText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)).click();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.findElement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GB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cssSelector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".fc59__input"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)).click();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.findElement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GB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cssSelector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".fc59__input"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sendKeys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lang="en-GB" sz="16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CybotCookiebotDialogBodyButtonAccept</a:t>
            </a:r>
            <a:r>
              <a:rPr lang="en-GB" sz="16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).click();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/>
            <a:r>
              <a:rPr lang="en-GB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WebElement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 </a:t>
            </a:r>
            <a:r>
              <a:rPr lang="en-GB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WebDriverWait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WebDriverWait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Duration.</a:t>
            </a:r>
            <a:r>
              <a:rPr lang="en-GB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ofSeconds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(10));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wait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.until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ExpectedConditions.</a:t>
            </a:r>
            <a:r>
              <a:rPr lang="en-GB" sz="16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visibilityOfElementLocated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(By.</a:t>
            </a:r>
            <a:r>
              <a:rPr lang="en-GB" sz="160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  <a:b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1D6BA-B5A2-CB87-B3CD-CE93A9C0C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59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DD5E-46AE-5943-E581-B0928B8DF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 code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A5106-B571-3A42-B108-806E2A8C3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E54244-739A-EBCE-3C57-5EBD1A177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5283" y="1359179"/>
            <a:ext cx="11928397" cy="4795815"/>
          </a:xfr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marR="0"/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</a:t>
            </a:r>
            <a:r>
              <a:rPr lang="en-GB" sz="18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setProperty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webdriver.chrome.driver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"./drivers/chromedriver.exe"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/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WebDriver </a:t>
            </a:r>
            <a:r>
              <a:rPr lang="en-GB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ChromeDriver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/>
            <a:r>
              <a:rPr lang="en-GB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ChromeDriver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/>
            <a:r>
              <a:rPr lang="en-GB" sz="18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JavascriptExecutor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/>
            <a:r>
              <a:rPr lang="en-GB" sz="18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.get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"https://www.qa.com/"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/>
            <a:r>
              <a:rPr lang="en-GB" sz="18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.manage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().window().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setSize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Dimension(1296, 816));</a:t>
            </a:r>
          </a:p>
          <a:p>
            <a:pPr marL="0" marR="0"/>
            <a:r>
              <a:rPr lang="en-GB" sz="18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.findElement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GB" sz="18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cssSelector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".header__</a:t>
            </a:r>
            <a:r>
              <a:rPr lang="en-GB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newSearch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 &gt; span"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)).click();</a:t>
            </a:r>
          </a:p>
          <a:p>
            <a:pPr marL="0" marR="0"/>
            <a:r>
              <a:rPr lang="en-GB" sz="18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.findElement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GB" sz="18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cssSelector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".fc59__input"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)).click();</a:t>
            </a:r>
          </a:p>
          <a:p>
            <a:pPr marL="0" marR="0"/>
            <a:r>
              <a:rPr lang="en-GB" sz="18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.findElement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GB" sz="18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cssSelector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".fc59__input"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sendKeys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"java" + 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Keys.</a:t>
            </a:r>
            <a:r>
              <a:rPr lang="en-GB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ENTER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/>
            <a:r>
              <a:rPr lang="en-GB" sz="18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assertEquals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driver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.findElement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By.</a:t>
            </a:r>
            <a:r>
              <a:rPr lang="en-GB" sz="180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cssSelector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".search__</a:t>
            </a:r>
            <a:r>
              <a:rPr lang="en-GB" sz="1800" dirty="0" err="1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resultsSectionTitle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					.</a:t>
            </a:r>
            <a:r>
              <a:rPr lang="en-GB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getText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GB" sz="1800" dirty="0">
                <a:solidFill>
                  <a:srgbClr val="2A00FF"/>
                </a:solidFill>
                <a:effectLst/>
                <a:latin typeface="Consolas" panose="020B0609020204030204" pitchFamily="49" charset="0"/>
              </a:rPr>
              <a:t>"Courses (198)"</a:t>
            </a:r>
            <a:r>
              <a:rPr lang="en-GB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565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E840F-8CF5-2FE1-0395-DCC5ED616F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88129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223872-A951-11EE-0D77-806D6554D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 anchor="ctr"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F8558-F389-695D-7E43-381EFED455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</p:spPr>
        <p:txBody>
          <a:bodyPr>
            <a:normAutofit/>
          </a:bodyPr>
          <a:lstStyle/>
          <a:p>
            <a:r>
              <a:rPr lang="en-GB" b="1" dirty="0"/>
              <a:t>By the end of this session, you will:</a:t>
            </a:r>
            <a:br>
              <a:rPr lang="en-GB" b="1" dirty="0"/>
            </a:b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Discover what is Selenium and how can it help test your Web applications.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Explore the Selenium IDE to automate common user interface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Generate custom Java code for enhanced flexibility.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Organize your code using the Page Object Model (POM) to improve maintainability and readability.</a:t>
            </a:r>
          </a:p>
          <a:p>
            <a:pPr marL="971550" lvl="1" indent="-285750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398C3C34-05E5-1D8A-0E9A-FBAA758811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99213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64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C0713-AAFE-B541-34A2-B6AADE2F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CDD6CB-2966-0EDF-5EED-E6E1288CD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Selenium?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D67EC-5B62-9AEA-3903-5516E9E49E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Selenium is an </a:t>
            </a:r>
            <a:r>
              <a:rPr lang="en-GB" b="1" dirty="0"/>
              <a:t>open-source</a:t>
            </a:r>
            <a:r>
              <a:rPr lang="en-GB" dirty="0"/>
              <a:t> framework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Automates</a:t>
            </a:r>
            <a:r>
              <a:rPr lang="en-GB" dirty="0"/>
              <a:t> web browser interactions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be used for </a:t>
            </a:r>
            <a:r>
              <a:rPr lang="en-GB" b="1" dirty="0"/>
              <a:t>testing</a:t>
            </a:r>
            <a:r>
              <a:rPr lang="en-GB" dirty="0"/>
              <a:t> web applications. </a:t>
            </a:r>
          </a:p>
          <a:p>
            <a:pPr marL="971550" lvl="1" indent="-285750"/>
            <a:r>
              <a:rPr lang="en-GB" dirty="0"/>
              <a:t>Works seamlessly across different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Enables you as a developer to perform functional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History</a:t>
            </a:r>
          </a:p>
          <a:p>
            <a:pPr marL="971550" lvl="1" indent="-285750"/>
            <a:r>
              <a:rPr lang="en-GB" dirty="0"/>
              <a:t>Originated in </a:t>
            </a:r>
            <a:r>
              <a:rPr lang="en-GB" b="1" dirty="0"/>
              <a:t>2004</a:t>
            </a:r>
            <a:r>
              <a:rPr lang="en-GB" dirty="0"/>
              <a:t> at </a:t>
            </a:r>
            <a:r>
              <a:rPr lang="en-GB" b="1" dirty="0" err="1"/>
              <a:t>ThoughtWorks</a:t>
            </a:r>
            <a:r>
              <a:rPr lang="en-GB" dirty="0"/>
              <a:t>, a firm in Chicago. </a:t>
            </a:r>
          </a:p>
          <a:p>
            <a:pPr marL="971550" lvl="1" indent="-285750"/>
            <a:r>
              <a:rPr lang="en-GB" dirty="0"/>
              <a:t>Developed by </a:t>
            </a:r>
            <a:r>
              <a:rPr lang="en-GB" b="1" dirty="0"/>
              <a:t>Jason Huggins</a:t>
            </a:r>
            <a:r>
              <a:rPr lang="en-GB" dirty="0"/>
              <a:t> as a tool called </a:t>
            </a:r>
            <a:r>
              <a:rPr lang="en-GB" b="1" dirty="0" err="1"/>
              <a:t>JavaScriptTestRunner</a:t>
            </a:r>
            <a:endParaRPr lang="en-GB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83026-DCF5-B39A-9E41-9E8A562D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527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3E3878-AFEA-9701-C9F1-AD071806F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Selenium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6BD45-0194-68FB-79E2-BBCEAE57F3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Selenium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record and replaying test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Available as a browser extension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2. Selenium WebDriver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writing automation scripts in multiple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 it to interact directly with browsers and testing scenarios.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3. Selenium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Enables parallel test execution across </a:t>
            </a:r>
            <a:br>
              <a:rPr lang="en-GB" dirty="0"/>
            </a:br>
            <a:r>
              <a:rPr lang="en-GB" dirty="0"/>
              <a:t>multiple machines and browsers.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091CB2-CFD6-2AA1-720A-3A386BB6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Graphic 5" descr="Clipboard Mixed with solid fill">
            <a:extLst>
              <a:ext uri="{FF2B5EF4-FFF2-40B4-BE49-F238E27FC236}">
                <a16:creationId xmlns:a16="http://schemas.microsoft.com/office/drawing/2014/main" id="{90EAD321-52AD-215B-722A-0F20CE0CE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4038" y="1733108"/>
            <a:ext cx="1125794" cy="1125794"/>
          </a:xfrm>
          <a:prstGeom prst="rect">
            <a:avLst/>
          </a:prstGeom>
        </p:spPr>
      </p:pic>
      <p:pic>
        <p:nvPicPr>
          <p:cNvPr id="12" name="Picture 11" descr="Room of identical cubicles">
            <a:extLst>
              <a:ext uri="{FF2B5EF4-FFF2-40B4-BE49-F238E27FC236}">
                <a16:creationId xmlns:a16="http://schemas.microsoft.com/office/drawing/2014/main" id="{A73780F5-3A73-CC21-014C-A57C68991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670" y="4839895"/>
            <a:ext cx="2153265" cy="1614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278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E17866-3E1F-82AE-EACC-B99BDB0BA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GB" b="1" dirty="0"/>
              <a:t>Selenium IDE?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25D71-C9D9-58A9-8DEE-2AA929F3B8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 a browser extension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Can record and play back user interactions with web application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GB" dirty="0"/>
              <a:t>Ideal for automated UI tests 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GB" dirty="0"/>
              <a:t>Requires no coding 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GB" dirty="0"/>
              <a:t>Supports multiple browsers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GB" dirty="0"/>
              <a:t>Built-in debugging and troubleshooting tools</a:t>
            </a:r>
          </a:p>
          <a:p>
            <a:pPr marL="57150" indent="-285750">
              <a:buFont typeface="Arial" panose="020B0604020202020204" pitchFamily="34" charset="0"/>
              <a:buChar char="•"/>
            </a:pPr>
            <a:r>
              <a:rPr lang="en-GB" dirty="0"/>
              <a:t>Can export its recorded macro into many coding languages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7C742-53A3-2ABE-C8BD-EDC6286D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85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0F2CCA-56FA-F74D-4943-8F1FD66A68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Trainer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754828-265D-1EDF-2810-ABEA4513B8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Record a macro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a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Play back the recorded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Change the play back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step-over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Comment a step out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View the log file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Save and Open tests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Export to other languages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9361A5-33FA-DA8C-D4A3-0D816392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E859BF-9DF8-1978-2BF3-214A1003E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69" y="1039107"/>
            <a:ext cx="7836310" cy="5818893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991696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6C4EE-B024-E507-1D15-BE64359C1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86C5D8-2C5E-BAAC-4965-0D63C4F660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CEE01-AB5A-674C-F4D5-653792D9F4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 this lab you will</a:t>
            </a:r>
            <a:r>
              <a:rPr lang="en-US" dirty="0"/>
              <a:t>:</a:t>
            </a:r>
            <a:br>
              <a:rPr lang="en-US" dirty="0"/>
            </a:br>
            <a:endParaRPr lang="en-US" dirty="0"/>
          </a:p>
          <a:p>
            <a:pPr marL="1028700" lvl="1" indent="-342900">
              <a:buFont typeface="+mj-lt"/>
              <a:buAutoNum type="arabicPeriod"/>
            </a:pPr>
            <a:r>
              <a:rPr lang="en-US" dirty="0"/>
              <a:t>Record a macro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dirty="0"/>
              <a:t>Create a test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dirty="0"/>
              <a:t>Play back the recorded test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dirty="0"/>
              <a:t>Change the play back speed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dirty="0"/>
              <a:t>The step-over button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dirty="0"/>
              <a:t>Comment a step out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dirty="0"/>
              <a:t>View the log file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dirty="0"/>
              <a:t>Save and Open tests</a:t>
            </a:r>
          </a:p>
          <a:p>
            <a:pPr marL="1028700" lvl="1" indent="-342900">
              <a:buFont typeface="+mj-lt"/>
              <a:buAutoNum type="arabicPeriod"/>
            </a:pPr>
            <a:r>
              <a:rPr lang="en-US" dirty="0"/>
              <a:t>Export to other languages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73881E-1BCE-E10E-3115-5B877360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815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9B16B-4C02-F353-CBDD-7916DB6F94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Using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B2FBA-9902-BFEC-F6A5-5CC1F07B54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dirty="0"/>
              <a:t>Advantages of using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Allows you to modify the script as requirements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Scripts can be integrated with </a:t>
            </a:r>
            <a:r>
              <a:rPr lang="en-GB" b="1" dirty="0"/>
              <a:t>version control </a:t>
            </a:r>
          </a:p>
          <a:p>
            <a:pPr marL="971550" lvl="1" indent="-285750"/>
            <a:r>
              <a:rPr lang="en-GB" dirty="0"/>
              <a:t>Trail of each application version to the specific code version</a:t>
            </a:r>
          </a:p>
          <a:p>
            <a:pPr marL="971550" lvl="1" indent="-285750"/>
            <a:r>
              <a:rPr lang="en-GB" dirty="0"/>
              <a:t>Enable other developers to participate</a:t>
            </a:r>
          </a:p>
          <a:p>
            <a:pPr marL="971550" lvl="1" indent="-285750"/>
            <a:r>
              <a:rPr lang="en-GB" dirty="0"/>
              <a:t>Can share code…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0A218-4E1F-1612-83B3-1A0EF1F2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68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07C7-9EEC-16E5-1C4D-75ECDABA4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WebDriver tool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90FD4-324D-B1AA-0338-49C92B55E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Used in automated web testing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Allows you to interact directly with web browsers.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Part of the Selenium framework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Serves as a bridge between your test scripts and the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Can be downloaded  </a:t>
            </a:r>
          </a:p>
          <a:p>
            <a:pPr marL="971550" lvl="1" indent="-285750"/>
            <a:r>
              <a:rPr lang="en-GB" dirty="0"/>
              <a:t>First you must identify your browser version </a:t>
            </a:r>
          </a:p>
          <a:p>
            <a:pPr marL="971550" lvl="1" indent="-285750"/>
            <a:r>
              <a:rPr lang="en-GB" dirty="0"/>
              <a:t>For Chrome, go to the </a:t>
            </a:r>
            <a:r>
              <a:rPr lang="en-GB" dirty="0">
                <a:hlinkClick r:id="rId2"/>
              </a:rPr>
              <a:t>download page.</a:t>
            </a:r>
            <a:endParaRPr lang="en-GB" dirty="0"/>
          </a:p>
          <a:p>
            <a:pPr marL="971550" lvl="1" indent="-285750"/>
            <a:r>
              <a:rPr lang="en-GB" dirty="0"/>
              <a:t>For Firefox, visit the </a:t>
            </a:r>
            <a:r>
              <a:rPr lang="en-GB" dirty="0">
                <a:hlinkClick r:id="rId3"/>
              </a:rPr>
              <a:t>GeckoDriver page</a:t>
            </a:r>
            <a:r>
              <a:rPr lang="en-GB" dirty="0"/>
              <a:t>.</a:t>
            </a:r>
          </a:p>
          <a:p>
            <a:pPr marL="971550" lvl="1" indent="-285750"/>
            <a:r>
              <a:rPr lang="en-GB" dirty="0"/>
              <a:t>For Edge, check the </a:t>
            </a:r>
            <a:r>
              <a:rPr lang="en-GB" dirty="0">
                <a:hlinkClick r:id="rId3"/>
              </a:rPr>
              <a:t>Microsoft Edge WebDriver page</a:t>
            </a:r>
            <a:r>
              <a:rPr lang="en-GB" dirty="0"/>
              <a:t>.</a:t>
            </a:r>
          </a:p>
          <a:p>
            <a:pPr marL="971550" lvl="1" indent="-285750"/>
            <a:r>
              <a:rPr lang="en-GB" dirty="0"/>
              <a:t>For Safari, </a:t>
            </a:r>
            <a:r>
              <a:rPr lang="en-GB" b="1" dirty="0" err="1"/>
              <a:t>SafariDriver</a:t>
            </a:r>
            <a:r>
              <a:rPr lang="en-GB" dirty="0"/>
              <a:t> is built into macOS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DB9E-CFA7-924D-5993-85024A01B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82591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1127</Words>
  <Application>Microsoft Office PowerPoint</Application>
  <PresentationFormat>Widescreen</PresentationFormat>
  <Paragraphs>132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15</vt:i4>
      </vt:variant>
    </vt:vector>
  </HeadingPairs>
  <TitlesOfParts>
    <vt:vector size="38" baseType="lpstr">
      <vt:lpstr>Aptos</vt:lpstr>
      <vt:lpstr>Arial</vt:lpstr>
      <vt:lpstr>Consolas</vt:lpstr>
      <vt:lpstr>Figtree</vt:lpstr>
      <vt:lpstr>Figtree Light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Introduction to Selenium</vt:lpstr>
      <vt:lpstr>Objectives</vt:lpstr>
      <vt:lpstr>What is Selenium?</vt:lpstr>
      <vt:lpstr>Selenium components</vt:lpstr>
      <vt:lpstr>What is Selenium IDE?</vt:lpstr>
      <vt:lpstr>Trainer demo</vt:lpstr>
      <vt:lpstr>Lab</vt:lpstr>
      <vt:lpstr>Using code</vt:lpstr>
      <vt:lpstr>WebDriver tool</vt:lpstr>
      <vt:lpstr>Code in Java Maven app – Set dependencies in pom.xml</vt:lpstr>
      <vt:lpstr>Pom.xml dependencies…</vt:lpstr>
      <vt:lpstr>Sample exported code in Java</vt:lpstr>
      <vt:lpstr>Code sample</vt:lpstr>
      <vt:lpstr>Test code sample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Baradaran, Mike</cp:lastModifiedBy>
  <cp:revision>50</cp:revision>
  <dcterms:created xsi:type="dcterms:W3CDTF">2024-06-24T11:44:08Z</dcterms:created>
  <dcterms:modified xsi:type="dcterms:W3CDTF">2025-03-17T14:53:17Z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